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88" r:id="rId1"/>
  </p:sldMasterIdLst>
  <p:notesMasterIdLst>
    <p:notesMasterId r:id="rId19"/>
  </p:notesMasterIdLst>
  <p:sldIdLst>
    <p:sldId id="318" r:id="rId2"/>
    <p:sldId id="303" r:id="rId3"/>
    <p:sldId id="302" r:id="rId4"/>
    <p:sldId id="325" r:id="rId5"/>
    <p:sldId id="310" r:id="rId6"/>
    <p:sldId id="298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9632"/>
    <a:srgbClr val="CD379B"/>
    <a:srgbClr val="BB2F8C"/>
    <a:srgbClr val="232323"/>
    <a:srgbClr val="28336A"/>
    <a:srgbClr val="663300"/>
    <a:srgbClr val="996633"/>
    <a:srgbClr val="CC0099"/>
    <a:srgbClr val="ED1201"/>
    <a:srgbClr val="F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1" autoAdjust="0"/>
    <p:restoredTop sz="94709" autoAdjust="0"/>
  </p:normalViewPr>
  <p:slideViewPr>
    <p:cSldViewPr>
      <p:cViewPr varScale="1">
        <p:scale>
          <a:sx n="66" d="100"/>
          <a:sy n="66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2FE58B7-E9B9-45B7-B578-ED16C770A134}" type="datetimeFigureOut">
              <a:rPr lang="fa-IR" smtClean="0"/>
              <a:pPr/>
              <a:t>1439/08/25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0C6F8C-1E99-4652-9011-423C85A75F0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21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2106-6F17-48E1-B152-82C3917F9455}" type="datetimeFigureOut">
              <a:rPr lang="fa-IR" smtClean="0"/>
              <a:pPr/>
              <a:t>1439/08/25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49D5-CB7A-4B8F-B696-09064D4F2D5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2106-6F17-48E1-B152-82C3917F9455}" type="datetimeFigureOut">
              <a:rPr lang="fa-IR" smtClean="0"/>
              <a:pPr/>
              <a:t>1439/08/25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49D5-CB7A-4B8F-B696-09064D4F2D5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2106-6F17-48E1-B152-82C3917F9455}" type="datetimeFigureOut">
              <a:rPr lang="fa-IR" smtClean="0"/>
              <a:pPr/>
              <a:t>1439/08/25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49D5-CB7A-4B8F-B696-09064D4F2D5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2106-6F17-48E1-B152-82C3917F9455}" type="datetimeFigureOut">
              <a:rPr lang="fa-IR" smtClean="0"/>
              <a:pPr/>
              <a:t>1439/08/25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49D5-CB7A-4B8F-B696-09064D4F2D5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2106-6F17-48E1-B152-82C3917F9455}" type="datetimeFigureOut">
              <a:rPr lang="fa-IR" smtClean="0"/>
              <a:pPr/>
              <a:t>1439/08/25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49D5-CB7A-4B8F-B696-09064D4F2D5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2106-6F17-48E1-B152-82C3917F9455}" type="datetimeFigureOut">
              <a:rPr lang="fa-IR" smtClean="0"/>
              <a:pPr/>
              <a:t>1439/08/25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49D5-CB7A-4B8F-B696-09064D4F2D5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2106-6F17-48E1-B152-82C3917F9455}" type="datetimeFigureOut">
              <a:rPr lang="fa-IR" smtClean="0"/>
              <a:pPr/>
              <a:t>1439/08/25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49D5-CB7A-4B8F-B696-09064D4F2D5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2106-6F17-48E1-B152-82C3917F9455}" type="datetimeFigureOut">
              <a:rPr lang="fa-IR" smtClean="0"/>
              <a:pPr/>
              <a:t>1439/08/25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49D5-CB7A-4B8F-B696-09064D4F2D5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2106-6F17-48E1-B152-82C3917F9455}" type="datetimeFigureOut">
              <a:rPr lang="fa-IR" smtClean="0"/>
              <a:pPr/>
              <a:t>1439/08/25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49D5-CB7A-4B8F-B696-09064D4F2D5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2106-6F17-48E1-B152-82C3917F9455}" type="datetimeFigureOut">
              <a:rPr lang="fa-IR" smtClean="0"/>
              <a:pPr/>
              <a:t>1439/08/25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449D5-CB7A-4B8F-B696-09064D4F2D5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2106-6F17-48E1-B152-82C3917F9455}" type="datetimeFigureOut">
              <a:rPr lang="fa-IR" smtClean="0"/>
              <a:pPr/>
              <a:t>1439/08/25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7449D5-CB7A-4B8F-B696-09064D4F2D5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grayscl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372106-6F17-48E1-B152-82C3917F9455}" type="datetimeFigureOut">
              <a:rPr lang="fa-IR" smtClean="0"/>
              <a:pPr/>
              <a:t>1439/08/25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7449D5-CB7A-4B8F-B696-09064D4F2D5B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pull dir="lu"/>
  </p:transition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62000" y="1295400"/>
            <a:ext cx="7924800" cy="341632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itchFamily="2" charset="-78"/>
              </a:rPr>
              <a:t>بررسی </a:t>
            </a:r>
            <a:r>
              <a:rPr lang="fa-I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itchFamily="2" charset="-78"/>
              </a:rPr>
              <a:t>شک</a:t>
            </a:r>
            <a:r>
              <a:rPr lang="fa-I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itchFamily="2" charset="-78"/>
              </a:rPr>
              <a:t>ستگی</a:t>
            </a:r>
            <a:r>
              <a:rPr lang="fa-I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itchFamily="2" charset="-78"/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itchFamily="2" charset="-78"/>
              </a:rPr>
              <a:t>DNA</a:t>
            </a:r>
            <a:r>
              <a:rPr lang="fa-I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itchFamily="2" charset="-78"/>
              </a:rPr>
              <a:t> اسپرم </a:t>
            </a:r>
          </a:p>
          <a:p>
            <a:pPr algn="ctr">
              <a:lnSpc>
                <a:spcPct val="200000"/>
              </a:lnSpc>
            </a:pPr>
            <a:r>
              <a:rPr lang="fa-I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itchFamily="2" charset="-78"/>
              </a:rPr>
              <a:t>با روش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itchFamily="2" charset="-78"/>
              </a:rPr>
              <a:t>SDFA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chemeClr val="tx1"/>
                </a:solidFill>
              </a:rPr>
              <a:t>مواد و محلول های موجود در کیت 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160520"/>
          </a:xfrm>
        </p:spPr>
        <p:txBody>
          <a:bodyPr/>
          <a:lstStyle/>
          <a:p>
            <a:r>
              <a:rPr lang="fa-IR" dirty="0"/>
              <a:t>محلول آگارز </a:t>
            </a:r>
            <a:endParaRPr lang="en-US" dirty="0"/>
          </a:p>
          <a:p>
            <a:r>
              <a:rPr lang="fa-IR" dirty="0"/>
              <a:t>25 عدد لام تیمار شده</a:t>
            </a:r>
            <a:endParaRPr lang="en-US" dirty="0"/>
          </a:p>
          <a:p>
            <a:r>
              <a:rPr lang="fa-IR" dirty="0"/>
              <a:t>25 عدد میکروتیوب</a:t>
            </a:r>
            <a:endParaRPr lang="en-US" dirty="0"/>
          </a:p>
          <a:p>
            <a:r>
              <a:rPr lang="fa-IR" dirty="0"/>
              <a:t>محلول </a:t>
            </a:r>
            <a:r>
              <a:rPr lang="en-US" dirty="0"/>
              <a:t>A</a:t>
            </a:r>
            <a:r>
              <a:rPr lang="fa-IR" dirty="0"/>
              <a:t> (دناتوره کننده)</a:t>
            </a:r>
            <a:endParaRPr lang="en-US" dirty="0"/>
          </a:p>
          <a:p>
            <a:r>
              <a:rPr lang="fa-IR" dirty="0"/>
              <a:t>محلول </a:t>
            </a:r>
            <a:r>
              <a:rPr lang="en-US" dirty="0"/>
              <a:t>B</a:t>
            </a:r>
            <a:r>
              <a:rPr lang="fa-IR" dirty="0"/>
              <a:t> (لیز کننده)</a:t>
            </a:r>
            <a:endParaRPr lang="en-US" dirty="0"/>
          </a:p>
          <a:p>
            <a:r>
              <a:rPr lang="fa-IR" dirty="0"/>
              <a:t>محلول </a:t>
            </a:r>
            <a:r>
              <a:rPr lang="en-US" dirty="0"/>
              <a:t>C</a:t>
            </a:r>
            <a:r>
              <a:rPr lang="fa-IR" dirty="0"/>
              <a:t> (رنگ آمیزی)</a:t>
            </a:r>
            <a:endParaRPr lang="en-US" dirty="0"/>
          </a:p>
          <a:p>
            <a:r>
              <a:rPr lang="fa-IR" dirty="0"/>
              <a:t>محلول </a:t>
            </a:r>
            <a:r>
              <a:rPr lang="en-US" dirty="0"/>
              <a:t>D</a:t>
            </a:r>
            <a:r>
              <a:rPr lang="fa-IR" dirty="0"/>
              <a:t> (رنگ آمیزی</a:t>
            </a:r>
            <a:r>
              <a:rPr lang="fa-IR" dirty="0" smtClean="0"/>
              <a:t>)</a:t>
            </a:r>
            <a:endParaRPr lang="en-US" dirty="0" smtClean="0"/>
          </a:p>
          <a:p>
            <a:r>
              <a:rPr lang="fa-IR" dirty="0"/>
              <a:t>محلول </a:t>
            </a:r>
            <a:r>
              <a:rPr lang="en-US" dirty="0"/>
              <a:t>E</a:t>
            </a:r>
            <a:r>
              <a:rPr lang="fa-IR" dirty="0"/>
              <a:t> (رنگ آمیزی)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4059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chemeClr val="tx1"/>
                </a:solidFill>
              </a:rPr>
              <a:t>مواد و تجهیزاتی که در کیت موجود نیست: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میکروسکوپ نوری</a:t>
            </a:r>
            <a:endParaRPr lang="en-US" dirty="0"/>
          </a:p>
          <a:p>
            <a:r>
              <a:rPr lang="fa-IR" dirty="0"/>
              <a:t>الکل 70 و 96</a:t>
            </a:r>
            <a:endParaRPr lang="en-US" dirty="0"/>
          </a:p>
          <a:p>
            <a:r>
              <a:rPr lang="fa-IR" dirty="0"/>
              <a:t>بن ماری 100 درجه</a:t>
            </a:r>
            <a:endParaRPr lang="en-US" dirty="0"/>
          </a:p>
          <a:p>
            <a:r>
              <a:rPr lang="fa-IR" dirty="0"/>
              <a:t>آب مقطر</a:t>
            </a:r>
            <a:endParaRPr lang="en-US" dirty="0"/>
          </a:p>
          <a:p>
            <a:r>
              <a:rPr lang="fa-IR" dirty="0"/>
              <a:t>هود شیمیایی</a:t>
            </a:r>
            <a:endParaRPr lang="en-US" dirty="0"/>
          </a:p>
          <a:p>
            <a:r>
              <a:rPr lang="fa-IR" dirty="0"/>
              <a:t>یخچال </a:t>
            </a:r>
            <a:endParaRPr lang="en-US" dirty="0"/>
          </a:p>
          <a:p>
            <a:r>
              <a:rPr lang="fa-IR" dirty="0"/>
              <a:t>لامل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3588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088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fa-IR" b="1" dirty="0">
                <a:solidFill>
                  <a:schemeClr val="tx1"/>
                </a:solidFill>
              </a:rPr>
              <a:t>نمونه مورد نیاز</a:t>
            </a:r>
            <a:r>
              <a:rPr lang="fa-IR" b="1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مایع منی تازه باید در ظرف استریل جمع آوری گردد </a:t>
            </a:r>
            <a:r>
              <a:rPr lang="en-US" dirty="0"/>
              <a:t>SDF</a:t>
            </a:r>
            <a:r>
              <a:rPr lang="fa-IR" dirty="0"/>
              <a:t> باید بلافاصله پس از دریافت نمونه و یا بلافاصله پس از ذوب شدن نمونه منجمد انجام شود.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6258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 fontScale="90000"/>
          </a:bodyPr>
          <a:lstStyle/>
          <a:p>
            <a:pPr algn="r"/>
            <a:r>
              <a:rPr lang="fa-IR" b="1" dirty="0">
                <a:solidFill>
                  <a:schemeClr val="tx1"/>
                </a:solidFill>
              </a:rPr>
              <a:t>نحوه آنالیز: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fa-IR" dirty="0"/>
              <a:t>اسپرم های دارای </a:t>
            </a:r>
            <a:r>
              <a:rPr lang="fa-IR" dirty="0" smtClean="0"/>
              <a:t>شکست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fa-IR" dirty="0"/>
              <a:t>اسپرم های </a:t>
            </a:r>
            <a:r>
              <a:rPr lang="fa-IR" dirty="0" smtClean="0"/>
              <a:t>نرمال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4800599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4800599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6528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1"/>
            <a:ext cx="8229600" cy="3744932"/>
          </a:xfrm>
        </p:spPr>
      </p:pic>
    </p:spTree>
    <p:extLst>
      <p:ext uri="{BB962C8B-B14F-4D97-AF65-F5344CB8AC3E}">
        <p14:creationId xmlns:p14="http://schemas.microsoft.com/office/powerpoint/2010/main" val="354360051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924799" cy="4419599"/>
          </a:xfrm>
        </p:spPr>
      </p:pic>
    </p:spTree>
    <p:extLst>
      <p:ext uri="{BB962C8B-B14F-4D97-AF65-F5344CB8AC3E}">
        <p14:creationId xmlns:p14="http://schemas.microsoft.com/office/powerpoint/2010/main" val="37431763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7772400" cy="312420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0"/>
            <a:ext cx="7772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5997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chemeClr val="tx1"/>
                </a:solidFill>
              </a:rPr>
              <a:t>محدوده نرمال: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نمونه های با </a:t>
            </a:r>
            <a:r>
              <a:rPr lang="en-US" dirty="0"/>
              <a:t>SDF</a:t>
            </a:r>
            <a:r>
              <a:rPr lang="fa-IR" dirty="0"/>
              <a:t> کمتر از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smtClean="0">
                <a:solidFill>
                  <a:srgbClr val="00B050"/>
                </a:solidFill>
              </a:rPr>
              <a:t>15 درصد</a:t>
            </a:r>
            <a:r>
              <a:rPr lang="fa-IR" dirty="0" smtClean="0"/>
              <a:t>: </a:t>
            </a:r>
            <a:r>
              <a:rPr lang="fa-IR" dirty="0"/>
              <a:t>نمونه با میزان شکست خیلی پایین ارزیابی شده و رتبه خوب به آن تعلق می </a:t>
            </a:r>
            <a:r>
              <a:rPr lang="fa-IR" dirty="0" smtClean="0"/>
              <a:t>گیرد</a:t>
            </a:r>
            <a:endParaRPr lang="en-US" dirty="0" smtClean="0"/>
          </a:p>
          <a:p>
            <a:endParaRPr lang="en-US" dirty="0"/>
          </a:p>
          <a:p>
            <a:r>
              <a:rPr lang="fa-IR" dirty="0"/>
              <a:t>نمونه های با </a:t>
            </a:r>
            <a:r>
              <a:rPr lang="en-US" dirty="0"/>
              <a:t>SDF</a:t>
            </a:r>
            <a:r>
              <a:rPr lang="fa-IR" dirty="0"/>
              <a:t> بین </a:t>
            </a:r>
            <a:r>
              <a:rPr lang="fa-I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15-30 درصد</a:t>
            </a:r>
            <a:r>
              <a:rPr lang="fa-IR" dirty="0"/>
              <a:t>: نمونه با میزان شکست پایین ارزیابی شده و رتبه متوسط به آن تعلق می </a:t>
            </a:r>
            <a:r>
              <a:rPr lang="fa-IR" dirty="0" smtClean="0"/>
              <a:t>گیرد</a:t>
            </a:r>
            <a:endParaRPr lang="en-US" dirty="0" smtClean="0"/>
          </a:p>
          <a:p>
            <a:endParaRPr lang="en-US" dirty="0"/>
          </a:p>
          <a:p>
            <a:r>
              <a:rPr lang="fa-IR" dirty="0"/>
              <a:t>نمونه های با </a:t>
            </a:r>
            <a:r>
              <a:rPr lang="en-US" dirty="0"/>
              <a:t>SDF</a:t>
            </a:r>
            <a:r>
              <a:rPr lang="fa-IR" dirty="0"/>
              <a:t> </a:t>
            </a:r>
            <a:r>
              <a:rPr lang="fa-IR" dirty="0">
                <a:solidFill>
                  <a:srgbClr val="FF0000"/>
                </a:solidFill>
              </a:rPr>
              <a:t>بالای 30 درصد</a:t>
            </a:r>
            <a:r>
              <a:rPr lang="fa-IR" dirty="0"/>
              <a:t>: نمونه با میزان شکست بالا ارزیابی شده و رتبه غیر طبیعی به خود می گیرد.</a:t>
            </a:r>
            <a:endParaRPr lang="en-US" dirty="0"/>
          </a:p>
          <a:p>
            <a:r>
              <a:rPr lang="fa-IR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0799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552" y="685800"/>
            <a:ext cx="3485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5400" spc="50" dirty="0" smtClean="0">
                <a:ln w="11430">
                  <a:gradFill flip="none" rotWithShape="1">
                    <a:gsLst>
                      <a:gs pos="0">
                        <a:srgbClr val="E7E2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1800000" scaled="0"/>
                    <a:tileRect/>
                  </a:gradFill>
                </a:ln>
                <a:cs typeface="B Titr" pitchFamily="2" charset="-78"/>
              </a:rPr>
              <a:t>علل ناباروری</a:t>
            </a:r>
            <a:endParaRPr lang="en-US" sz="5400" cap="none" spc="50" dirty="0">
              <a:ln w="11430">
                <a:gradFill flip="none" rotWithShape="1">
                  <a:gsLst>
                    <a:gs pos="0">
                      <a:srgbClr val="E7E2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800000" scaled="0"/>
                  <a:tileRect/>
                </a:gradFill>
              </a:ln>
              <a:cs typeface="B Titr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134612"/>
            <a:ext cx="77724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200" dirty="0"/>
              <a:t>در زوج هایی که مشکل ناباروری دارند در قدم اول بهترین کار بررسی مرد است چرا که این کار هم ساده تر و هم مقرون به صرفه است</a:t>
            </a:r>
            <a:endParaRPr lang="en-US" sz="3200" dirty="0">
              <a:cs typeface="B Koodak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685800"/>
            <a:ext cx="5486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200" b="1" dirty="0" smtClean="0">
                <a:cs typeface="B Compset" pitchFamily="2" charset="-78"/>
              </a:rPr>
              <a:t>ساختار اسپرم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71" y="457200"/>
            <a:ext cx="5181600" cy="4572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305800" cy="1143000"/>
          </a:xfrm>
          <a:noFill/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ar-SA" sz="3200" b="1" dirty="0">
                <a:solidFill>
                  <a:schemeClr val="tx1"/>
                </a:solidFill>
                <a:latin typeface="+mn-lt"/>
                <a:ea typeface="+mn-ea"/>
                <a:cs typeface="B Compset" pitchFamily="2" charset="-78"/>
              </a:rPr>
              <a:t>سلول اسپرم </a:t>
            </a:r>
            <a:r>
              <a:rPr lang="ar-SA" sz="3200" b="1" dirty="0" smtClean="0">
                <a:solidFill>
                  <a:schemeClr val="tx1"/>
                </a:solidFill>
                <a:latin typeface="+mn-lt"/>
                <a:ea typeface="+mn-ea"/>
                <a:cs typeface="B Compset" pitchFamily="2" charset="-78"/>
              </a:rPr>
              <a:t>از </a:t>
            </a:r>
            <a:r>
              <a:rPr lang="ar-SA" sz="3200" b="1" dirty="0">
                <a:solidFill>
                  <a:schemeClr val="tx1"/>
                </a:solidFill>
                <a:latin typeface="+mn-lt"/>
                <a:ea typeface="+mn-ea"/>
                <a:cs typeface="B Compset" pitchFamily="2" charset="-78"/>
              </a:rPr>
              <a:t>یک سر، قطعه میانی و یک دم تشکیل شده </a:t>
            </a:r>
            <a:r>
              <a:rPr lang="ar-SA" sz="3200" b="1" dirty="0" smtClean="0">
                <a:solidFill>
                  <a:schemeClr val="tx1"/>
                </a:solidFill>
                <a:latin typeface="+mn-lt"/>
                <a:ea typeface="+mn-ea"/>
                <a:cs typeface="B Compset" pitchFamily="2" charset="-78"/>
              </a:rPr>
              <a:t>است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  <a:ea typeface="+mn-ea"/>
                <a:cs typeface="B Compset" pitchFamily="2" charset="-78"/>
              </a:rPr>
              <a:t>.</a:t>
            </a:r>
            <a:endParaRPr lang="en-US" sz="3200" b="1" dirty="0">
              <a:solidFill>
                <a:schemeClr val="tx1"/>
              </a:solidFill>
              <a:latin typeface="+mn-lt"/>
              <a:ea typeface="+mn-ea"/>
              <a:cs typeface="B Compset" pitchFamily="2" charset="-78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0"/>
            <a:ext cx="8229600" cy="114300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 algn="just"/>
            <a:r>
              <a:rPr lang="ar-SA" dirty="0" smtClean="0"/>
              <a:t>. </a:t>
            </a:r>
            <a:r>
              <a:rPr lang="ar-SA" dirty="0"/>
              <a:t>سر حاوی هسته است که حاوی فیبرهای کروماتینی به شدت در هم پیچیده است که همان ماده ژنتیکی یا</a:t>
            </a:r>
            <a:r>
              <a:rPr lang="en-US" dirty="0"/>
              <a:t> DNA </a:t>
            </a:r>
            <a:r>
              <a:rPr lang="ar-SA" dirty="0"/>
              <a:t>سلول است و </a:t>
            </a:r>
            <a:r>
              <a:rPr lang="fa-IR" dirty="0"/>
              <a:t>۶</a:t>
            </a:r>
            <a:r>
              <a:rPr lang="ar-SA" dirty="0"/>
              <a:t> برابر نسبت به</a:t>
            </a:r>
            <a:r>
              <a:rPr lang="en-US" dirty="0"/>
              <a:t> DNA </a:t>
            </a:r>
            <a:r>
              <a:rPr lang="ar-SA" dirty="0"/>
              <a:t>سلول‌های عادی متراکم‌تر است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8382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8142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1" y="381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/>
              <a:t>عواملی</a:t>
            </a:r>
            <a:r>
              <a:rPr lang="fa-IR" sz="2400" dirty="0" smtClean="0"/>
              <a:t> که</a:t>
            </a:r>
            <a:r>
              <a:rPr lang="ar-SA" sz="2400" dirty="0" smtClean="0"/>
              <a:t> </a:t>
            </a:r>
            <a:r>
              <a:rPr lang="ar-SA" sz="2400" dirty="0"/>
              <a:t>سلامت اسپرم را تهدید </a:t>
            </a:r>
            <a:r>
              <a:rPr lang="ar-SA" sz="2400" dirty="0" smtClean="0"/>
              <a:t>و </a:t>
            </a:r>
            <a:r>
              <a:rPr lang="ar-SA" sz="2400" dirty="0"/>
              <a:t>فرد را مجاب به انجام تست </a:t>
            </a:r>
            <a:r>
              <a:rPr lang="en-US" sz="2400" dirty="0"/>
              <a:t>SDFA</a:t>
            </a:r>
            <a:r>
              <a:rPr lang="fa-IR" sz="2400" dirty="0"/>
              <a:t> میکند:</a:t>
            </a:r>
            <a:endParaRPr lang="en-US" sz="2400" b="1" dirty="0"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/>
              <a:t>وجود سابقه عفونت پروستات یا عفونت‌های ناحیه </a:t>
            </a:r>
            <a:r>
              <a:rPr lang="ar-SA" sz="2400" dirty="0" smtClean="0"/>
              <a:t>تناسلی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ar-SA" sz="2400" dirty="0" smtClean="0"/>
              <a:t>سابقه </a:t>
            </a:r>
            <a:r>
              <a:rPr lang="ar-SA" sz="2400" dirty="0"/>
              <a:t>ضربه به بیضه‌ها یا چرخش </a:t>
            </a:r>
            <a:r>
              <a:rPr lang="ar-SA" sz="2400" dirty="0" smtClean="0"/>
              <a:t>بیضه‌ها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ar-SA" sz="2400" dirty="0" smtClean="0"/>
              <a:t>ابتلا </a:t>
            </a:r>
            <a:r>
              <a:rPr lang="ar-SA" sz="2400" dirty="0"/>
              <a:t>به </a:t>
            </a:r>
            <a:r>
              <a:rPr lang="ar-SA" sz="2400" dirty="0" smtClean="0"/>
              <a:t>واریکوسل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ar-SA" sz="2400" dirty="0" smtClean="0"/>
              <a:t>سابقه </a:t>
            </a:r>
            <a:r>
              <a:rPr lang="ar-SA" sz="2400" dirty="0"/>
              <a:t>بلوغ زودرس یا </a:t>
            </a:r>
            <a:r>
              <a:rPr lang="ar-SA" sz="2400" dirty="0" smtClean="0"/>
              <a:t>دیررس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ar-SA" sz="2400" dirty="0" smtClean="0"/>
              <a:t>تماس </a:t>
            </a:r>
            <a:r>
              <a:rPr lang="ar-SA" sz="2400" dirty="0"/>
              <a:t>با مواد سمی در حین کار نظیر مس، کادمیوم و جیوه، اکسید اتیلن،کلرید وینیل،مواد رادیو اکتیو و </a:t>
            </a:r>
            <a:r>
              <a:rPr lang="ar-SA" sz="2400" dirty="0" smtClean="0"/>
              <a:t>اشعه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ar-SA" sz="2400" dirty="0" smtClean="0"/>
              <a:t>مصرف دخانیات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ar-SA" sz="2400" dirty="0" smtClean="0"/>
              <a:t>قرارگیری </a:t>
            </a:r>
            <a:r>
              <a:rPr lang="ar-SA" sz="2400" dirty="0"/>
              <a:t>ناحیه تناسلی در شرایطی با دمای </a:t>
            </a:r>
            <a:r>
              <a:rPr lang="ar-SA" sz="2400" dirty="0" smtClean="0"/>
              <a:t>بالا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b="1" dirty="0">
              <a:cs typeface="B Koodak" pitchFamily="2" charset="-78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833021"/>
            <a:ext cx="86106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مردان مبتلا به نا باروری با علت </a:t>
            </a:r>
            <a:r>
              <a:rPr lang="ar-SA" sz="2800" dirty="0" smtClean="0"/>
              <a:t>ن</a:t>
            </a:r>
            <a:r>
              <a:rPr lang="fa-IR" sz="2800" dirty="0" smtClean="0"/>
              <a:t>ا</a:t>
            </a:r>
            <a:r>
              <a:rPr lang="ar-SA" sz="2800" dirty="0" smtClean="0"/>
              <a:t>مشخص</a:t>
            </a:r>
            <a:endParaRPr lang="fa-IR" sz="2800" dirty="0" smtClean="0"/>
          </a:p>
          <a:p>
            <a:r>
              <a:rPr lang="ar-SA" sz="2800" dirty="0" smtClean="0"/>
              <a:t>مردان </a:t>
            </a:r>
            <a:r>
              <a:rPr lang="ar-SA" sz="2800" dirty="0"/>
              <a:t>مبتلا به اولیگو </a:t>
            </a:r>
            <a:r>
              <a:rPr lang="ar-SA" sz="2800" dirty="0" smtClean="0"/>
              <a:t>استنوتراتواسپرمیا</a:t>
            </a:r>
            <a:endParaRPr lang="fa-IR" sz="2800" dirty="0" smtClean="0"/>
          </a:p>
          <a:p>
            <a:r>
              <a:rPr lang="ar-SA" sz="2800" dirty="0" smtClean="0"/>
              <a:t>مردان </a:t>
            </a:r>
            <a:r>
              <a:rPr lang="ar-SA" sz="2800" dirty="0"/>
              <a:t>با سابقه انجام لقاح </a:t>
            </a:r>
            <a:r>
              <a:rPr lang="ar-SA" sz="2800" dirty="0" smtClean="0"/>
              <a:t>ناموفق </a:t>
            </a:r>
            <a:r>
              <a:rPr lang="ar-SA" sz="2800" dirty="0"/>
              <a:t>خارج از </a:t>
            </a:r>
            <a:r>
              <a:rPr lang="ar-SA" sz="2800" dirty="0" smtClean="0"/>
              <a:t>رحمی</a:t>
            </a:r>
            <a:endParaRPr lang="fa-IR" sz="2800" dirty="0" smtClean="0"/>
          </a:p>
          <a:p>
            <a:r>
              <a:rPr lang="ar-SA" sz="2800" dirty="0" smtClean="0"/>
              <a:t>بررسی </a:t>
            </a:r>
            <a:r>
              <a:rPr lang="ar-SA" sz="2800" dirty="0"/>
              <a:t>کارایی درمان های دارویی </a:t>
            </a:r>
            <a:r>
              <a:rPr lang="fa-IR" sz="2800" dirty="0" smtClean="0"/>
              <a:t>در </a:t>
            </a:r>
            <a:r>
              <a:rPr lang="ar-SA" sz="2800" dirty="0" smtClean="0"/>
              <a:t>مردان</a:t>
            </a:r>
            <a:endParaRPr lang="fa-IR" sz="2800" dirty="0" smtClean="0"/>
          </a:p>
          <a:p>
            <a:r>
              <a:rPr lang="ar-SA" sz="2800" dirty="0" smtClean="0"/>
              <a:t>مردان </a:t>
            </a:r>
            <a:r>
              <a:rPr lang="ar-SA" sz="2800" dirty="0"/>
              <a:t>خواهان داشتن فرزند پس از یک یا چند دوره شیمی </a:t>
            </a:r>
            <a:r>
              <a:rPr lang="ar-SA" sz="2800" dirty="0" smtClean="0"/>
              <a:t>درمانی</a:t>
            </a:r>
            <a:endParaRPr lang="fa-IR" sz="2800" dirty="0" smtClean="0"/>
          </a:p>
          <a:p>
            <a:r>
              <a:rPr lang="ar-SA" sz="2800" dirty="0" smtClean="0"/>
              <a:t>سابقه </a:t>
            </a:r>
            <a:r>
              <a:rPr lang="ar-SA" sz="2800" dirty="0"/>
              <a:t>توقف در رشد </a:t>
            </a:r>
            <a:r>
              <a:rPr lang="ar-SA" sz="2800" dirty="0" smtClean="0"/>
              <a:t>جنین</a:t>
            </a:r>
            <a:endParaRPr lang="fa-IR" sz="2800" dirty="0" smtClean="0"/>
          </a:p>
          <a:p>
            <a:r>
              <a:rPr lang="ar-SA" sz="2800" dirty="0" smtClean="0"/>
              <a:t>سابقه </a:t>
            </a:r>
            <a:r>
              <a:rPr lang="ar-SA" sz="2800" dirty="0"/>
              <a:t>رشد ضعیف </a:t>
            </a:r>
            <a:r>
              <a:rPr lang="ar-SA" sz="2800" dirty="0" smtClean="0"/>
              <a:t>جنین</a:t>
            </a:r>
            <a:endParaRPr lang="fa-IR" sz="2800" dirty="0" smtClean="0"/>
          </a:p>
          <a:p>
            <a:r>
              <a:rPr lang="ar-SA" sz="2800" dirty="0" smtClean="0"/>
              <a:t>مردان </a:t>
            </a:r>
            <a:r>
              <a:rPr lang="ar-SA" sz="2800" dirty="0"/>
              <a:t>با سن </a:t>
            </a:r>
            <a:r>
              <a:rPr lang="ar-SA" sz="2800" dirty="0" smtClean="0"/>
              <a:t>بالا</a:t>
            </a:r>
            <a:endParaRPr lang="fa-IR" sz="2800" dirty="0" smtClean="0"/>
          </a:p>
          <a:p>
            <a:r>
              <a:rPr lang="ar-SA" sz="2800" dirty="0" smtClean="0"/>
              <a:t> </a:t>
            </a:r>
            <a:r>
              <a:rPr lang="ar-SA" sz="2800" dirty="0"/>
              <a:t>زوجین مبتلا به سقط مکرر جنین</a:t>
            </a:r>
            <a:endParaRPr lang="en-US" sz="2800" dirty="0"/>
          </a:p>
          <a:p>
            <a:r>
              <a:rPr lang="ar-SA" sz="2800" dirty="0"/>
              <a:t>مردان مبتلا به </a:t>
            </a:r>
            <a:r>
              <a:rPr lang="ar-SA" sz="2800" dirty="0" smtClean="0"/>
              <a:t>واریکوسل</a:t>
            </a:r>
            <a:endParaRPr lang="fa-IR" sz="3200" b="1" dirty="0" smtClean="0">
              <a:cs typeface="B Compset" pitchFamily="2" charset="-78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0386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</a:rPr>
              <a:t>10 درصد مردان نابارور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083550" cy="3505200"/>
          </a:xfrm>
        </p:spPr>
      </p:pic>
    </p:spTree>
    <p:extLst>
      <p:ext uri="{BB962C8B-B14F-4D97-AF65-F5344CB8AC3E}">
        <p14:creationId xmlns:p14="http://schemas.microsoft.com/office/powerpoint/2010/main" val="9712855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chemeClr val="tx1"/>
                </a:solidFill>
              </a:rPr>
              <a:t>مشکل اصلی اسپرم‌های غیرطبیعی چیست؟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14600"/>
            <a:ext cx="4648200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5430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chemeClr val="tx1"/>
                </a:solidFill>
              </a:rPr>
              <a:t>کیت</a:t>
            </a:r>
            <a:r>
              <a:rPr lang="en-US" dirty="0" smtClean="0">
                <a:solidFill>
                  <a:schemeClr val="tx1"/>
                </a:solidFill>
              </a:rPr>
              <a:t>  SDFA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6324600" cy="38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4352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3290</TotalTime>
  <Words>429</Words>
  <Application>Microsoft Office PowerPoint</Application>
  <PresentationFormat>On-screen Show (4:3)</PresentationFormat>
  <Paragraphs>61</Paragraphs>
  <Slides>17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PowerPoint Presentation</vt:lpstr>
      <vt:lpstr>PowerPoint Presentation</vt:lpstr>
      <vt:lpstr>سلول اسپرم از یک سر، قطعه میانی و یک دم تشکیل شده است.</vt:lpstr>
      <vt:lpstr>PowerPoint Presentation</vt:lpstr>
      <vt:lpstr>PowerPoint Presentation</vt:lpstr>
      <vt:lpstr>PowerPoint Presentation</vt:lpstr>
      <vt:lpstr>10 درصد مردان نابارور</vt:lpstr>
      <vt:lpstr>مشکل اصلی اسپرم‌های غیرطبیعی چیست؟</vt:lpstr>
      <vt:lpstr>کیت  SDFA</vt:lpstr>
      <vt:lpstr>مواد و محلول های موجود در کیت :</vt:lpstr>
      <vt:lpstr>مواد و تجهیزاتی که در کیت موجود نیست:</vt:lpstr>
      <vt:lpstr> نمونه مورد نیاز: </vt:lpstr>
      <vt:lpstr>نحوه آنالیز: </vt:lpstr>
      <vt:lpstr>PowerPoint Presentation</vt:lpstr>
      <vt:lpstr>PowerPoint Presentation</vt:lpstr>
      <vt:lpstr>PowerPoint Presentation</vt:lpstr>
      <vt:lpstr>محدوده نرمال: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NS</dc:creator>
  <cp:lastModifiedBy>Aseman</cp:lastModifiedBy>
  <cp:revision>220</cp:revision>
  <dcterms:created xsi:type="dcterms:W3CDTF">2014-07-20T08:29:22Z</dcterms:created>
  <dcterms:modified xsi:type="dcterms:W3CDTF">2018-05-10T06:21:06Z</dcterms:modified>
</cp:coreProperties>
</file>